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ileron Regular Bold" panose="020B0604020202020204" charset="0"/>
      <p:regular r:id="rId11"/>
    </p:embeddedFont>
    <p:embeddedFont>
      <p:font typeface="Arim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obotipo Texto 1" panose="020B0604020202020204" charset="0"/>
      <p:regular r:id="rId17"/>
    </p:embeddedFont>
    <p:embeddedFont>
      <p:font typeface="Globotipo Texto 2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Pôssas" userId="a582529f0064a750" providerId="LiveId" clId="{5FF0E068-56A2-493A-9C0B-1ED8C6B27B57}"/>
    <pc:docChg chg="delSld">
      <pc:chgData name="Pedro Pôssas" userId="a582529f0064a750" providerId="LiveId" clId="{5FF0E068-56A2-493A-9C0B-1ED8C6B27B57}" dt="2022-02-21T15:53:06.613" v="2" actId="47"/>
      <pc:docMkLst>
        <pc:docMk/>
      </pc:docMkLst>
      <pc:sldChg chg="del">
        <pc:chgData name="Pedro Pôssas" userId="a582529f0064a750" providerId="LiveId" clId="{5FF0E068-56A2-493A-9C0B-1ED8C6B27B57}" dt="2022-02-21T15:53:04.059" v="0" actId="47"/>
        <pc:sldMkLst>
          <pc:docMk/>
          <pc:sldMk cId="0" sldId="265"/>
        </pc:sldMkLst>
      </pc:sldChg>
      <pc:sldChg chg="del">
        <pc:chgData name="Pedro Pôssas" userId="a582529f0064a750" providerId="LiveId" clId="{5FF0E068-56A2-493A-9C0B-1ED8C6B27B57}" dt="2022-02-21T15:53:05.168" v="1" actId="47"/>
        <pc:sldMkLst>
          <pc:docMk/>
          <pc:sldMk cId="0" sldId="266"/>
        </pc:sldMkLst>
      </pc:sldChg>
      <pc:sldChg chg="del">
        <pc:chgData name="Pedro Pôssas" userId="a582529f0064a750" providerId="LiveId" clId="{5FF0E068-56A2-493A-9C0B-1ED8C6B27B57}" dt="2022-02-21T15:53:06.613" v="2" actId="47"/>
        <pc:sldMkLst>
          <pc:docMk/>
          <pc:sldMk cId="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143500"/>
            <a:ext cx="18299486" cy="58905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3824604"/>
            <a:ext cx="18288000" cy="2494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9"/>
              </a:lnSpc>
            </a:pPr>
            <a:r>
              <a:rPr lang="en-US" sz="7149" dirty="0">
                <a:solidFill>
                  <a:srgbClr val="D9D9D9"/>
                </a:solidFill>
                <a:latin typeface="Globotipo Texto 1"/>
              </a:rPr>
              <a:t>PROPAGANDA PARTIDÁRIA E PROPAGANDA ELEITORAL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07477" y="3600450"/>
            <a:ext cx="11673047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120"/>
              </a:lnSpc>
            </a:pPr>
            <a:r>
              <a:rPr lang="en-US" sz="5100">
                <a:solidFill>
                  <a:srgbClr val="FFFFFF"/>
                </a:solidFill>
                <a:latin typeface="Globotipo Texto 1 Bold"/>
              </a:rPr>
              <a:t>Ambas são veiculadas gratuitamente no rádio e na televisão, mas têm conteúdos e objetivos distintos e regras específicas.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1152242"/>
            <a:ext cx="551921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09397">
            <a:off x="13125424" y="1517161"/>
            <a:ext cx="6846954" cy="22040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5420" y="1637860"/>
            <a:ext cx="4432142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9D9D9"/>
                </a:solidFill>
                <a:latin typeface="Globotipo Texto 1"/>
              </a:rPr>
              <a:t>Propaganda Partidária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570095" y="1637860"/>
            <a:ext cx="4303231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9D9D9"/>
                </a:solidFill>
                <a:latin typeface="Globotipo Texto 1"/>
              </a:rPr>
              <a:t>Propaganda Eleitoral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30658" y="2803720"/>
            <a:ext cx="6782103" cy="25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>
                <a:solidFill>
                  <a:srgbClr val="FFFFFF"/>
                </a:solidFill>
                <a:latin typeface="Globotipo Texto 2"/>
              </a:rPr>
              <a:t>O intuito é conquistar o voto do eleitor, influenciando no processo de decisão do eleitorado, divulgando o currículo dos candidatos e suas realizações e apresentando seus planos de governo.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03720"/>
            <a:ext cx="6810604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Globotipo Texto 2"/>
              </a:rPr>
              <a:t>A finalidade da propaganda partidária é divulgar a ideologia, os programas e projetos dos partidos políticos, além de buscar novas filiações.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09397" flipH="1">
            <a:off x="-1722370" y="8876409"/>
            <a:ext cx="6846954" cy="2204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04766" y="9041130"/>
            <a:ext cx="10554534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Fonte: https://www.tse.jus.br/imprensa/noticias-tse/2022/Fevereiro/publicada-a-resolucao-que-regulamenta-a-propaganda-partidaria-gratuita-em-radio-e-tv-1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98262" y="655002"/>
            <a:ext cx="229147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9D9D9"/>
                </a:solidFill>
                <a:latin typeface="Globotipo Texto 1"/>
              </a:rPr>
              <a:t>Objetivos</a:t>
            </a:r>
          </a:p>
        </p:txBody>
      </p:sp>
      <p:sp>
        <p:nvSpPr>
          <p:cNvPr id="9" name="AutoShape 9"/>
          <p:cNvSpPr/>
          <p:nvPr/>
        </p:nvSpPr>
        <p:spPr>
          <a:xfrm rot="-5400000">
            <a:off x="5921692" y="5409608"/>
            <a:ext cx="6492240" cy="0"/>
          </a:xfrm>
          <a:prstGeom prst="line">
            <a:avLst/>
          </a:prstGeom>
          <a:ln w="47625" cap="rnd">
            <a:solidFill>
              <a:srgbClr val="4A11D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05331" flipH="1">
            <a:off x="-1036276" y="7914396"/>
            <a:ext cx="6846954" cy="22040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4184" y="1637860"/>
            <a:ext cx="4432142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9D9D9"/>
                </a:solidFill>
                <a:latin typeface="Globotipo Texto 1"/>
              </a:rPr>
              <a:t>Propaganda Partidária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69946" y="1637860"/>
            <a:ext cx="4303231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9D9D9"/>
                </a:solidFill>
                <a:latin typeface="Globotipo Texto 1"/>
              </a:rPr>
              <a:t>Propaganda Eleitoral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718144"/>
            <a:ext cx="6803110" cy="364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Globotipo Texto 2"/>
              </a:rPr>
              <a:t>A propaganda partidária é transmitida todos os anos, independentemente da realização de eleições.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FFFFFF"/>
              </a:solidFill>
              <a:latin typeface="Globotipo Texto 2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Globotipo Texto 2"/>
              </a:rPr>
              <a:t>Porém, em anos eleitorais, o material produzido pelos partidos deve ser exibido somente no primeiro semestre.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86928" y="2718144"/>
            <a:ext cx="7116603" cy="417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Globotipo Texto 2"/>
              </a:rPr>
              <a:t>É exibida em anos eleitorais. Transmitida em bloco e, também, em inserções (que são mais curtinhas).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FFFFFF"/>
              </a:solidFill>
              <a:latin typeface="Globotipo Texto 2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Globotipo Texto 2"/>
              </a:rPr>
              <a:t>Em 2022, acontecerá entre 26 de agosto e 29 de setembro, para o primeiro turno e de 7 a 28 de outubro, se houver segundo turno.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04766" y="9041130"/>
            <a:ext cx="10554534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Fonte: https://www.tse.jus.br/imprensa/noticias-tse/2022/Fevereiro/publicada-a-resolucao-que-regulamenta-a-propaganda-partidaria-gratuita-em-radio-e-tv-1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18054" y="655002"/>
            <a:ext cx="465189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9D9D9"/>
                </a:solidFill>
                <a:latin typeface="Globotipo Texto 1"/>
              </a:rPr>
              <a:t>Período de exibição</a:t>
            </a:r>
          </a:p>
        </p:txBody>
      </p:sp>
      <p:sp>
        <p:nvSpPr>
          <p:cNvPr id="9" name="AutoShape 9"/>
          <p:cNvSpPr/>
          <p:nvPr/>
        </p:nvSpPr>
        <p:spPr>
          <a:xfrm rot="-5400000">
            <a:off x="5921692" y="5409608"/>
            <a:ext cx="6492240" cy="0"/>
          </a:xfrm>
          <a:prstGeom prst="line">
            <a:avLst/>
          </a:prstGeom>
          <a:ln w="47625" cap="rnd">
            <a:solidFill>
              <a:srgbClr val="4A11D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9329" y="1648186"/>
            <a:ext cx="4432142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9D9D9"/>
                </a:solidFill>
                <a:latin typeface="Globotipo Texto 1"/>
              </a:rPr>
              <a:t>Propaganda Partidária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672243" y="1648186"/>
            <a:ext cx="4303231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9D9D9"/>
                </a:solidFill>
                <a:latin typeface="Globotipo Texto 1"/>
              </a:rPr>
              <a:t>Propaganda Eleitoral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91414" y="2653748"/>
            <a:ext cx="6864887" cy="450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Globotipo Texto 2"/>
              </a:rPr>
              <a:t>Exibida em bloco e em inserções.</a:t>
            </a:r>
          </a:p>
          <a:p>
            <a:pPr>
              <a:lnSpc>
                <a:spcPts val="3449"/>
              </a:lnSpc>
            </a:pPr>
            <a:endParaRPr lang="en-US" sz="2999">
              <a:solidFill>
                <a:srgbClr val="FFFFFF"/>
              </a:solidFill>
              <a:latin typeface="Globotipo Texto 2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Globotipo Texto 2"/>
              </a:rPr>
              <a:t>Bloco: segunda a sábado, das 7h às 12h25 em rádio e das 13h às 20h55 em televisão.</a:t>
            </a:r>
          </a:p>
          <a:p>
            <a:pPr>
              <a:lnSpc>
                <a:spcPts val="3449"/>
              </a:lnSpc>
            </a:pPr>
            <a:endParaRPr lang="en-US" sz="2999">
              <a:solidFill>
                <a:srgbClr val="FFFFFF"/>
              </a:solidFill>
              <a:latin typeface="Globotipo Texto 2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Globotipo Texto 2"/>
              </a:rPr>
              <a:t>Inserções: segunda a domingo, das 5h às 24h, ao longo da programação normal das emissoras.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3886" y="2653748"/>
            <a:ext cx="7120512" cy="586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Globotipo Texto 2"/>
              </a:rPr>
              <a:t>Exibida em inserções de no máximo 30 segundos, com limite diário de 10 inserções, respeitando o limite mínimo de intervalo entre elas de 10 minutos . </a:t>
            </a:r>
          </a:p>
          <a:p>
            <a:pPr>
              <a:lnSpc>
                <a:spcPts val="3334"/>
              </a:lnSpc>
            </a:pPr>
            <a:endParaRPr lang="en-US" sz="2899">
              <a:solidFill>
                <a:srgbClr val="FFFFFF"/>
              </a:solidFill>
              <a:latin typeface="Globotipo Texto 2"/>
            </a:endParaRPr>
          </a:p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Globotipo Texto 2"/>
              </a:rPr>
              <a:t>Estaduais: segundas, quartas e sextas</a:t>
            </a:r>
          </a:p>
          <a:p>
            <a:pPr>
              <a:lnSpc>
                <a:spcPts val="3334"/>
              </a:lnSpc>
            </a:pPr>
            <a:endParaRPr lang="en-US" sz="2899">
              <a:solidFill>
                <a:srgbClr val="FFFFFF"/>
              </a:solidFill>
              <a:latin typeface="Globotipo Texto 2"/>
            </a:endParaRPr>
          </a:p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Globotipo Texto 2"/>
              </a:rPr>
              <a:t>Nacionais: terças, quintas e sábados. </a:t>
            </a:r>
          </a:p>
          <a:p>
            <a:pPr>
              <a:lnSpc>
                <a:spcPts val="3334"/>
              </a:lnSpc>
            </a:pPr>
            <a:endParaRPr lang="en-US" sz="2899">
              <a:solidFill>
                <a:srgbClr val="FFFFFF"/>
              </a:solidFill>
              <a:latin typeface="Globotipo Texto 2"/>
            </a:endParaRPr>
          </a:p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Globotipo Texto 2"/>
              </a:rPr>
              <a:t>3 inserções entre 19h30 e 20h30 - 1min30s</a:t>
            </a:r>
          </a:p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Globotipo Texto 2"/>
              </a:rPr>
              <a:t>3 inserções entre 20h30 e 21h30 - 1min30s</a:t>
            </a:r>
          </a:p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Globotipo Texto 2"/>
              </a:rPr>
              <a:t>4 inserções entre 21h30 e 22h30 - 2min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30333" flipH="1">
            <a:off x="13093350" y="7195074"/>
            <a:ext cx="6846954" cy="2204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04766" y="9130665"/>
            <a:ext cx="10554534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Fonte: https://www.tse.jus.br/imprensa/noticias-tse/2022/Fevereiro/publicada-a-resolucao-que-regulamenta-a-propaganda-partidaria-gratuita-em-radio-e-tv-1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1378" y="650875"/>
            <a:ext cx="576524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Globotipo Texto 1"/>
              </a:rPr>
              <a:t>Distribuição da exibição</a:t>
            </a:r>
          </a:p>
        </p:txBody>
      </p:sp>
      <p:sp>
        <p:nvSpPr>
          <p:cNvPr id="9" name="AutoShape 9"/>
          <p:cNvSpPr/>
          <p:nvPr/>
        </p:nvSpPr>
        <p:spPr>
          <a:xfrm rot="-5400000">
            <a:off x="5921692" y="5409608"/>
            <a:ext cx="6492240" cy="0"/>
          </a:xfrm>
          <a:prstGeom prst="line">
            <a:avLst/>
          </a:prstGeom>
          <a:ln w="47625" cap="rnd">
            <a:solidFill>
              <a:srgbClr val="4A11D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5400000">
            <a:off x="5952191" y="2069193"/>
            <a:ext cx="6386987" cy="6386987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2339178" y="3670242"/>
            <a:ext cx="818959" cy="0"/>
          </a:xfrm>
          <a:prstGeom prst="line">
            <a:avLst/>
          </a:prstGeom>
          <a:ln w="9525" cap="flat">
            <a:solidFill>
              <a:srgbClr val="6D4C4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AutoShape 5"/>
          <p:cNvSpPr/>
          <p:nvPr/>
        </p:nvSpPr>
        <p:spPr>
          <a:xfrm>
            <a:off x="4912701" y="3887737"/>
            <a:ext cx="879744" cy="0"/>
          </a:xfrm>
          <a:prstGeom prst="line">
            <a:avLst/>
          </a:prstGeom>
          <a:ln w="9525" cap="flat">
            <a:solidFill>
              <a:srgbClr val="6D4C44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5400000">
            <a:off x="5441830" y="2876176"/>
            <a:ext cx="2023123" cy="202312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A11D4"/>
            </a:solidFill>
          </p:spPr>
        </p:sp>
      </p:grpSp>
      <p:sp>
        <p:nvSpPr>
          <p:cNvPr id="8" name="AutoShape 8"/>
          <p:cNvSpPr/>
          <p:nvPr/>
        </p:nvSpPr>
        <p:spPr>
          <a:xfrm rot="-10800000">
            <a:off x="4965002" y="6882178"/>
            <a:ext cx="797713" cy="0"/>
          </a:xfrm>
          <a:prstGeom prst="line">
            <a:avLst/>
          </a:prstGeom>
          <a:ln w="9525" cap="flat">
            <a:solidFill>
              <a:srgbClr val="6D4C4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2698361" y="6882178"/>
            <a:ext cx="694731" cy="0"/>
          </a:xfrm>
          <a:prstGeom prst="line">
            <a:avLst/>
          </a:prstGeom>
          <a:ln w="9525" cap="flat">
            <a:solidFill>
              <a:srgbClr val="6D4C44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10" name="Group 10"/>
          <p:cNvGrpSpPr/>
          <p:nvPr/>
        </p:nvGrpSpPr>
        <p:grpSpPr>
          <a:xfrm rot="5400000">
            <a:off x="10849368" y="5880142"/>
            <a:ext cx="2023123" cy="2023123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9A0FF"/>
            </a:solidFill>
          </p:spPr>
        </p:sp>
      </p:grpSp>
      <p:sp>
        <p:nvSpPr>
          <p:cNvPr id="12" name="AutoShape 12"/>
          <p:cNvSpPr/>
          <p:nvPr/>
        </p:nvSpPr>
        <p:spPr>
          <a:xfrm rot="2940347">
            <a:off x="9108678" y="9327397"/>
            <a:ext cx="650547" cy="0"/>
          </a:xfrm>
          <a:prstGeom prst="line">
            <a:avLst/>
          </a:prstGeom>
          <a:ln w="9525" cap="flat">
            <a:solidFill>
              <a:srgbClr val="6D4C4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 rot="5400000">
            <a:off x="8135882" y="7083366"/>
            <a:ext cx="2162259" cy="21622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76CD9"/>
            </a:solidFill>
          </p:spPr>
        </p:sp>
      </p:grpSp>
      <p:sp>
        <p:nvSpPr>
          <p:cNvPr id="15" name="AutoShape 15"/>
          <p:cNvSpPr/>
          <p:nvPr/>
        </p:nvSpPr>
        <p:spPr>
          <a:xfrm rot="-5400000">
            <a:off x="8713755" y="1113542"/>
            <a:ext cx="453666" cy="0"/>
          </a:xfrm>
          <a:prstGeom prst="line">
            <a:avLst/>
          </a:prstGeom>
          <a:ln w="9525" cap="flat">
            <a:solidFill>
              <a:srgbClr val="6D4C44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16" name="Group 16"/>
          <p:cNvGrpSpPr/>
          <p:nvPr/>
        </p:nvGrpSpPr>
        <p:grpSpPr>
          <a:xfrm rot="5400000">
            <a:off x="7924264" y="1153571"/>
            <a:ext cx="2023123" cy="2023123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CD7E6"/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10675238" y="2668205"/>
            <a:ext cx="2023123" cy="2023123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7AAD9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3393092" y="3440478"/>
            <a:ext cx="2669529" cy="43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6"/>
              </a:lnSpc>
            </a:pPr>
            <a:r>
              <a:rPr lang="en-US" sz="2533">
                <a:solidFill>
                  <a:srgbClr val="FFFFFF"/>
                </a:solidFill>
                <a:latin typeface="Globotipo Texto 1 Bold"/>
              </a:rPr>
              <a:t>2 - Decisão</a:t>
            </a:r>
          </a:p>
        </p:txBody>
      </p:sp>
      <p:sp>
        <p:nvSpPr>
          <p:cNvPr id="21" name="AutoShape 21"/>
          <p:cNvSpPr/>
          <p:nvPr/>
        </p:nvSpPr>
        <p:spPr>
          <a:xfrm rot="-10800000">
            <a:off x="9650921" y="9571267"/>
            <a:ext cx="678114" cy="0"/>
          </a:xfrm>
          <a:prstGeom prst="line">
            <a:avLst/>
          </a:prstGeom>
          <a:ln w="9525" cap="flat">
            <a:solidFill>
              <a:srgbClr val="6D4C44"/>
            </a:solidFill>
            <a:prstDash val="solid"/>
            <a:headEnd type="oval" w="lg" len="lg"/>
            <a:tailEnd type="none" w="sm" len="sm"/>
          </a:ln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53949" y="3246916"/>
            <a:ext cx="865702" cy="8657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51211" y="6481984"/>
            <a:ext cx="819438" cy="8194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44035" y="7588470"/>
            <a:ext cx="745953" cy="11520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54416" y="1705386"/>
            <a:ext cx="962820" cy="96282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61296" y="3352390"/>
            <a:ext cx="984191" cy="1075618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 rot="5400000">
            <a:off x="5365524" y="5853749"/>
            <a:ext cx="2023123" cy="202312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D37B8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47117" y="6353443"/>
            <a:ext cx="859938" cy="1023736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583300" y="3657974"/>
            <a:ext cx="3858531" cy="43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6"/>
              </a:lnSpc>
            </a:pPr>
            <a:r>
              <a:rPr lang="en-US" sz="2533">
                <a:solidFill>
                  <a:srgbClr val="FFFFFF"/>
                </a:solidFill>
                <a:latin typeface="Globotipo Texto 1 Bold"/>
              </a:rPr>
              <a:t>6 - Entrega da Mídia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565107" y="6652415"/>
            <a:ext cx="4075570" cy="43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6"/>
              </a:lnSpc>
            </a:pPr>
            <a:r>
              <a:rPr lang="en-US" sz="2533">
                <a:solidFill>
                  <a:srgbClr val="FFFFFF"/>
                </a:solidFill>
                <a:latin typeface="Globotipo Texto 1 Bold"/>
              </a:rPr>
              <a:t>3- Reserva de Espaço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620556" y="460519"/>
            <a:ext cx="2583041" cy="43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6"/>
              </a:lnSpc>
            </a:pPr>
            <a:r>
              <a:rPr lang="en-US" sz="2533">
                <a:solidFill>
                  <a:srgbClr val="FFFFFF"/>
                </a:solidFill>
                <a:latin typeface="Globotipo Texto 1 Bold"/>
              </a:rPr>
              <a:t>1 - Requerimento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675238" y="9347904"/>
            <a:ext cx="2999807" cy="43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6"/>
              </a:lnSpc>
            </a:pPr>
            <a:r>
              <a:rPr lang="en-US" sz="2533">
                <a:solidFill>
                  <a:srgbClr val="FFFFFF"/>
                </a:solidFill>
                <a:latin typeface="Globotipo Texto 1 Bold"/>
              </a:rPr>
              <a:t>4 - Credenciamento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04528" y="675496"/>
            <a:ext cx="5729763" cy="151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999">
                <a:solidFill>
                  <a:srgbClr val="D9D9D9"/>
                </a:solidFill>
                <a:latin typeface="Globotipo Texto 1"/>
              </a:rPr>
              <a:t>Propaganda Partidária -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9D9D9"/>
                </a:solidFill>
                <a:latin typeface="Globotipo Texto 1"/>
              </a:rPr>
              <a:t>fluxo inserção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15971" y="6626022"/>
            <a:ext cx="4049031" cy="43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6"/>
              </a:lnSpc>
            </a:pPr>
            <a:r>
              <a:rPr lang="en-US" sz="2533">
                <a:solidFill>
                  <a:srgbClr val="FFFFFF"/>
                </a:solidFill>
                <a:latin typeface="Globotipo Texto 1 Bold"/>
              </a:rPr>
              <a:t> 5 - Recebimento da mídia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64058" y="-484338"/>
            <a:ext cx="60798" cy="11849939"/>
          </a:xfrm>
          <a:prstGeom prst="rect">
            <a:avLst/>
          </a:prstGeom>
          <a:solidFill>
            <a:srgbClr val="545454">
              <a:alpha val="68627"/>
            </a:srgbClr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3165926" y="5771447"/>
            <a:ext cx="1013631" cy="256912"/>
            <a:chOff x="0" y="0"/>
            <a:chExt cx="2004282" cy="508000"/>
          </a:xfrm>
        </p:grpSpPr>
        <p:sp>
          <p:nvSpPr>
            <p:cNvPr id="4" name="Freeform 4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396515" y="5066832"/>
            <a:ext cx="2552452" cy="652511"/>
            <a:chOff x="0" y="0"/>
            <a:chExt cx="2945064" cy="7528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57AAD9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624699" y="5115910"/>
            <a:ext cx="209608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FFFFFF"/>
                </a:solidFill>
                <a:latin typeface="Aileron Regular Bold"/>
              </a:rPr>
              <a:t>30/06/2022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5901555" y="4757816"/>
            <a:ext cx="1013631" cy="256912"/>
            <a:chOff x="0" y="0"/>
            <a:chExt cx="2004282" cy="508000"/>
          </a:xfrm>
        </p:grpSpPr>
        <p:sp>
          <p:nvSpPr>
            <p:cNvPr id="10" name="Freeform 10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132144" y="5066832"/>
            <a:ext cx="2552452" cy="652511"/>
            <a:chOff x="0" y="0"/>
            <a:chExt cx="2945064" cy="75287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59A0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5400000">
            <a:off x="8637185" y="5771447"/>
            <a:ext cx="1013631" cy="256912"/>
            <a:chOff x="0" y="0"/>
            <a:chExt cx="2004282" cy="508000"/>
          </a:xfrm>
        </p:grpSpPr>
        <p:sp>
          <p:nvSpPr>
            <p:cNvPr id="15" name="Freeform 15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867774" y="5066832"/>
            <a:ext cx="2552452" cy="652511"/>
            <a:chOff x="0" y="0"/>
            <a:chExt cx="2945064" cy="7528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576CD9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11372814" y="4757816"/>
            <a:ext cx="1013631" cy="256912"/>
            <a:chOff x="0" y="0"/>
            <a:chExt cx="2004282" cy="508000"/>
          </a:xfrm>
        </p:grpSpPr>
        <p:sp>
          <p:nvSpPr>
            <p:cNvPr id="20" name="Freeform 20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21" name="Freeform 21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603403" y="5066832"/>
            <a:ext cx="2552452" cy="652511"/>
            <a:chOff x="0" y="0"/>
            <a:chExt cx="2945064" cy="75287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2D37B8"/>
            </a:solidFill>
          </p:spPr>
        </p:sp>
      </p:grpSp>
      <p:grpSp>
        <p:nvGrpSpPr>
          <p:cNvPr id="24" name="Group 24"/>
          <p:cNvGrpSpPr/>
          <p:nvPr/>
        </p:nvGrpSpPr>
        <p:grpSpPr>
          <a:xfrm rot="5400000">
            <a:off x="14108444" y="5771447"/>
            <a:ext cx="1013631" cy="256912"/>
            <a:chOff x="0" y="0"/>
            <a:chExt cx="2004282" cy="508000"/>
          </a:xfrm>
        </p:grpSpPr>
        <p:sp>
          <p:nvSpPr>
            <p:cNvPr id="25" name="Freeform 25"/>
            <p:cNvSpPr/>
            <p:nvPr/>
          </p:nvSpPr>
          <p:spPr>
            <a:xfrm>
              <a:off x="155688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0" y="11430"/>
              <a:ext cx="2004282" cy="485140"/>
            </a:xfrm>
            <a:custGeom>
              <a:avLst/>
              <a:gdLst/>
              <a:ahLst/>
              <a:cxnLst/>
              <a:rect l="l" t="t" r="r" b="b"/>
              <a:pathLst>
                <a:path w="2004282" h="485140">
                  <a:moveTo>
                    <a:pt x="1760442" y="0"/>
                  </a:moveTo>
                  <a:cubicBezTo>
                    <a:pt x="1639792" y="0"/>
                    <a:pt x="1539462" y="88900"/>
                    <a:pt x="152041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521682" y="280670"/>
                  </a:lnTo>
                  <a:cubicBezTo>
                    <a:pt x="1539462" y="396240"/>
                    <a:pt x="1641062" y="485140"/>
                    <a:pt x="1761712" y="485140"/>
                  </a:cubicBezTo>
                  <a:cubicBezTo>
                    <a:pt x="1896332" y="485140"/>
                    <a:pt x="2004282" y="375920"/>
                    <a:pt x="2004282" y="242570"/>
                  </a:cubicBezTo>
                  <a:cubicBezTo>
                    <a:pt x="2004282" y="107950"/>
                    <a:pt x="1895062" y="0"/>
                    <a:pt x="1760442" y="0"/>
                  </a:cubicBezTo>
                  <a:close/>
                  <a:moveTo>
                    <a:pt x="1760442" y="408940"/>
                  </a:moveTo>
                  <a:cubicBezTo>
                    <a:pt x="1669002" y="408940"/>
                    <a:pt x="1594072" y="334010"/>
                    <a:pt x="1594072" y="242570"/>
                  </a:cubicBezTo>
                  <a:cubicBezTo>
                    <a:pt x="1594072" y="151130"/>
                    <a:pt x="1669002" y="76200"/>
                    <a:pt x="1760442" y="76200"/>
                  </a:cubicBezTo>
                  <a:cubicBezTo>
                    <a:pt x="1851882" y="76200"/>
                    <a:pt x="1926812" y="151130"/>
                    <a:pt x="1926812" y="242570"/>
                  </a:cubicBezTo>
                  <a:cubicBezTo>
                    <a:pt x="1928082" y="334010"/>
                    <a:pt x="1853152" y="408940"/>
                    <a:pt x="1760442" y="4089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3339033" y="5066832"/>
            <a:ext cx="2552452" cy="652511"/>
            <a:chOff x="0" y="0"/>
            <a:chExt cx="2945064" cy="75287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945064" cy="752878"/>
            </a:xfrm>
            <a:custGeom>
              <a:avLst/>
              <a:gdLst/>
              <a:ahLst/>
              <a:cxnLst/>
              <a:rect l="l" t="t" r="r" b="b"/>
              <a:pathLst>
                <a:path w="2945064" h="752878">
                  <a:moveTo>
                    <a:pt x="2820604" y="752878"/>
                  </a:moveTo>
                  <a:lnTo>
                    <a:pt x="124460" y="752878"/>
                  </a:lnTo>
                  <a:cubicBezTo>
                    <a:pt x="55880" y="752878"/>
                    <a:pt x="0" y="696998"/>
                    <a:pt x="0" y="6284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20604" y="0"/>
                  </a:lnTo>
                  <a:cubicBezTo>
                    <a:pt x="2889184" y="0"/>
                    <a:pt x="2945064" y="55880"/>
                    <a:pt x="2945064" y="124460"/>
                  </a:cubicBezTo>
                  <a:lnTo>
                    <a:pt x="2945064" y="628418"/>
                  </a:lnTo>
                  <a:cubicBezTo>
                    <a:pt x="2945064" y="696998"/>
                    <a:pt x="2889184" y="752878"/>
                    <a:pt x="2820604" y="752878"/>
                  </a:cubicBezTo>
                  <a:close/>
                </a:path>
              </a:pathLst>
            </a:custGeom>
            <a:solidFill>
              <a:srgbClr val="4A11D4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5360329" y="5115910"/>
            <a:ext cx="209608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FFFFFF"/>
                </a:solidFill>
                <a:latin typeface="Aileron Regular Bold"/>
              </a:rPr>
              <a:t>26/08/2022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95959" y="5115910"/>
            <a:ext cx="209608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FFFFFF"/>
                </a:solidFill>
                <a:latin typeface="Aileron Regular Bold"/>
              </a:rPr>
              <a:t>29/09/2022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831588" y="5115910"/>
            <a:ext cx="209608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FFFFFF"/>
                </a:solidFill>
                <a:latin typeface="Aileron Regular Bold"/>
              </a:rPr>
              <a:t>07/10/2022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567218" y="5115910"/>
            <a:ext cx="2096083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2400" spc="290">
                <a:solidFill>
                  <a:srgbClr val="FFFFFF"/>
                </a:solidFill>
                <a:latin typeface="Aileron Regular Bold"/>
              </a:rPr>
              <a:t>28/10/2022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43952" y="6673813"/>
            <a:ext cx="2457578" cy="3057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499" spc="79">
                <a:solidFill>
                  <a:srgbClr val="FFFFFF"/>
                </a:solidFill>
                <a:latin typeface="Globotipo Texto 2"/>
              </a:rPr>
              <a:t>Encerra o período de veiculação da propaganda partidária de 2022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15211" y="6673813"/>
            <a:ext cx="2457578" cy="254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499" spc="79">
                <a:solidFill>
                  <a:srgbClr val="FFFFFF"/>
                </a:solidFill>
                <a:latin typeface="Globotipo Texto 2"/>
              </a:rPr>
              <a:t>Data final das inserções da propaganda eleitoral do primeiro turno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386470" y="6673813"/>
            <a:ext cx="2505015" cy="254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499" spc="79">
                <a:solidFill>
                  <a:srgbClr val="FFFFFF"/>
                </a:solidFill>
                <a:latin typeface="Globotipo Texto 2"/>
              </a:rPr>
              <a:t>Data final das inserções da propaganda eleitoral do segundo turno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79581" y="1911141"/>
            <a:ext cx="2457578" cy="2028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499" spc="79">
                <a:solidFill>
                  <a:srgbClr val="FFFFFF"/>
                </a:solidFill>
                <a:latin typeface="Globotipo Texto 2"/>
              </a:rPr>
              <a:t>Início da propaganda eleitoral do primeiro turno</a:t>
            </a:r>
            <a:r>
              <a:rPr lang="en-US" sz="2499" spc="60">
                <a:solidFill>
                  <a:srgbClr val="FFFFFF"/>
                </a:solidFill>
                <a:latin typeface="Globotipo Texto 2"/>
              </a:rPr>
              <a:t>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650840" y="1911141"/>
            <a:ext cx="2457578" cy="2028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r>
              <a:rPr lang="en-US" sz="2499" spc="79">
                <a:solidFill>
                  <a:srgbClr val="FFFFFF"/>
                </a:solidFill>
                <a:latin typeface="Globotipo Texto 2"/>
              </a:rPr>
              <a:t>Início da propaganda eleitoral do segundo turno</a:t>
            </a:r>
            <a:r>
              <a:rPr lang="en-US" sz="2499" spc="60">
                <a:solidFill>
                  <a:srgbClr val="FFFFFF"/>
                </a:solidFill>
                <a:latin typeface="Globotipo Texto 2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16497" y="4263390"/>
            <a:ext cx="3855006" cy="88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dirty="0" err="1">
                <a:solidFill>
                  <a:srgbClr val="FFFFFF"/>
                </a:solidFill>
                <a:latin typeface="Globotipo Texto 1"/>
              </a:rPr>
              <a:t>Perguntas</a:t>
            </a:r>
            <a:r>
              <a:rPr lang="en-US" sz="5099" dirty="0">
                <a:solidFill>
                  <a:srgbClr val="FFFFFF"/>
                </a:solidFill>
                <a:latin typeface="Globotipo Texto 1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39272" flipH="1">
            <a:off x="-2039264" y="517257"/>
            <a:ext cx="6846954" cy="22040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79387" y="4553697"/>
            <a:ext cx="3329226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Globotipo Texto 1"/>
              </a:rPr>
              <a:t>Obrigado!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030333" flipH="1">
            <a:off x="9242653" y="4612266"/>
            <a:ext cx="12245804" cy="39418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443</Words>
  <Application>Microsoft Office PowerPoint</Application>
  <PresentationFormat>Personalizar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Globotipo Texto 1 Bold</vt:lpstr>
      <vt:lpstr>Aileron Regular Bold</vt:lpstr>
      <vt:lpstr>Globotipo Texto 2</vt:lpstr>
      <vt:lpstr>Globotipo Texto 1</vt:lpstr>
      <vt:lpstr>Arimo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PARTIDÁRIA E PROPAGANDA ELEITORAL</dc:title>
  <dc:creator>Pedro Pôssas</dc:creator>
  <cp:lastModifiedBy>Pedro Pôssas</cp:lastModifiedBy>
  <cp:revision>2</cp:revision>
  <dcterms:created xsi:type="dcterms:W3CDTF">2006-08-16T00:00:00Z</dcterms:created>
  <dcterms:modified xsi:type="dcterms:W3CDTF">2022-02-21T15:53:13Z</dcterms:modified>
  <dc:identifier>DAE4ie3YTEM</dc:identifier>
</cp:coreProperties>
</file>